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510" r:id="rId5"/>
    <p:sldId id="756" r:id="rId7"/>
    <p:sldId id="867" r:id="rId8"/>
    <p:sldId id="868" r:id="rId9"/>
    <p:sldId id="869" r:id="rId10"/>
    <p:sldId id="870" r:id="rId11"/>
    <p:sldId id="871" r:id="rId12"/>
    <p:sldId id="872" r:id="rId13"/>
    <p:sldId id="874" r:id="rId14"/>
    <p:sldId id="873" r:id="rId15"/>
    <p:sldId id="875" r:id="rId16"/>
    <p:sldId id="876" r:id="rId17"/>
    <p:sldId id="757" r:id="rId18"/>
    <p:sldId id="877" r:id="rId19"/>
    <p:sldId id="878" r:id="rId20"/>
    <p:sldId id="879" r:id="rId21"/>
    <p:sldId id="880" r:id="rId22"/>
    <p:sldId id="881" r:id="rId23"/>
    <p:sldId id="882" r:id="rId24"/>
    <p:sldId id="883" r:id="rId25"/>
    <p:sldId id="884" r:id="rId26"/>
    <p:sldId id="886" r:id="rId27"/>
    <p:sldId id="887" r:id="rId28"/>
    <p:sldId id="888" r:id="rId29"/>
    <p:sldId id="889" r:id="rId30"/>
    <p:sldId id="892" r:id="rId31"/>
    <p:sldId id="893" r:id="rId3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95960" y="1708150"/>
            <a:ext cx="532257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54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燃油蒸发排放控制系统与曲轴箱通风装置</a:t>
            </a:r>
            <a:endParaRPr lang="zh-CN" altLang="zh-CN" sz="54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2295" name="图片 350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329690"/>
            <a:ext cx="6793230" cy="4583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28663" y="592138"/>
            <a:ext cx="74168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燃油蒸发排放控制系统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EVAP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68630" y="3070225"/>
            <a:ext cx="2328545" cy="1363980"/>
          </a:xfrm>
          <a:prstGeom prst="wedgeRoundRectCallout">
            <a:avLst>
              <a:gd name="adj1" fmla="val 64698"/>
              <a:gd name="adj2" fmla="val -1312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en-US" altLang="zh-CN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系统各部位不得有泄漏现象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793355" y="4434205"/>
            <a:ext cx="3109595" cy="1621790"/>
          </a:xfrm>
          <a:prstGeom prst="wedgeRoundRectCallout">
            <a:avLst>
              <a:gd name="adj1" fmla="val -141341"/>
              <a:gd name="adj2" fmla="val 18598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燃油箱和燃油箱盖不得变形和开裂，密封良好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340" y="1649095"/>
            <a:ext cx="23628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正常温度下中、高速运转时：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2295" name="图片 350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329690"/>
            <a:ext cx="6793230" cy="4583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28663" y="592138"/>
            <a:ext cx="74168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燃油蒸发排放控制系统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EVAP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076960" y="2512060"/>
            <a:ext cx="1576070" cy="1210945"/>
          </a:xfrm>
          <a:prstGeom prst="wedgeRoundRectCallout">
            <a:avLst>
              <a:gd name="adj1" fmla="val 125503"/>
              <a:gd name="adj2" fmla="val 7836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外表检查应无破损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19125" y="4812665"/>
            <a:ext cx="2491740" cy="1100455"/>
          </a:xfrm>
          <a:prstGeom prst="wedgeRoundRectCallout">
            <a:avLst>
              <a:gd name="adj1" fmla="val 74694"/>
              <a:gd name="adj2" fmla="val -144056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此侧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吹入约5kPa的压缩空气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51195" y="86931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639050" y="3158490"/>
            <a:ext cx="2553335" cy="732155"/>
          </a:xfrm>
          <a:prstGeom prst="wedgeRoundRectCallout">
            <a:avLst>
              <a:gd name="adj1" fmla="val -182454"/>
              <a:gd name="adj2" fmla="val 7502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无阻地从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此侧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流出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7169785" y="4812030"/>
            <a:ext cx="4196080" cy="1356360"/>
          </a:xfrm>
          <a:prstGeom prst="wedgeRoundRectCallout">
            <a:avLst>
              <a:gd name="adj1" fmla="val -118689"/>
              <a:gd name="adj2" fmla="val -8057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0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堵住连接进气歧管端，用300kPa的压缩空气从连接大气端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吹入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，即可清洁过滤片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2295" name="图片 350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329690"/>
            <a:ext cx="6793230" cy="4583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28663" y="59213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燃油蒸发排放控制系统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EVAP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061720" y="2512060"/>
            <a:ext cx="1591310" cy="646430"/>
          </a:xfrm>
          <a:prstGeom prst="wedgeRoundRectCallout">
            <a:avLst>
              <a:gd name="adj1" fmla="val 156384"/>
              <a:gd name="adj2" fmla="val 4990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电阻检查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97525" y="86931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776845" y="3424555"/>
            <a:ext cx="1577975" cy="732155"/>
          </a:xfrm>
          <a:prstGeom prst="wedgeRoundRectCallout">
            <a:avLst>
              <a:gd name="adj1" fmla="val -165492"/>
              <a:gd name="adj2" fmla="val -99436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动作测试</a:t>
            </a:r>
            <a:endParaRPr 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3755" y="2790825"/>
            <a:ext cx="6389370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燃烧室的高压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可燃混合气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已燃气体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，或多或少会通过活塞组与气缸之间的间隙漏入曲轴箱内，造成窜气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28663" y="59213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0530" y="2993390"/>
            <a:ext cx="17818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发动机工作时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8" grpId="0"/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4567533" y="2442702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窜气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2" name="圆角矩形标注 1"/>
          <p:cNvSpPr/>
          <p:nvPr/>
        </p:nvSpPr>
        <p:spPr>
          <a:xfrm>
            <a:off x="7610475" y="2102485"/>
            <a:ext cx="1767840" cy="956310"/>
          </a:xfrm>
          <a:prstGeom prst="wedgeRoundRectCallout">
            <a:avLst>
              <a:gd name="adj1" fmla="val -83014"/>
              <a:gd name="adj2" fmla="val 5661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6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稀释机油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733030" y="4121150"/>
            <a:ext cx="3016885" cy="1000125"/>
          </a:xfrm>
          <a:prstGeom prst="wedgeRoundRectCallout">
            <a:avLst>
              <a:gd name="adj1" fmla="val -75907"/>
              <a:gd name="adj2" fmla="val -3104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6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水汽凝结在机油中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1"/>
          <p:cNvSpPr/>
          <p:nvPr/>
        </p:nvSpPr>
        <p:spPr>
          <a:xfrm>
            <a:off x="728663" y="5153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395730" y="1701800"/>
            <a:ext cx="2597785" cy="1356995"/>
          </a:xfrm>
          <a:prstGeom prst="wedgeRoundRectCallout">
            <a:avLst>
              <a:gd name="adj1" fmla="val 73612"/>
              <a:gd name="adj2" fmla="val 4639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6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废气中的酸性气体混入润滑系统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699260" y="4338955"/>
            <a:ext cx="1990090" cy="1300480"/>
          </a:xfrm>
          <a:prstGeom prst="wedgeRoundRectCallout">
            <a:avLst>
              <a:gd name="adj1" fmla="val 92916"/>
              <a:gd name="adj2" fmla="val -6259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6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使曲轴箱的压力过高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4122398" y="238110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窜气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4" name="矩形 1"/>
          <p:cNvSpPr/>
          <p:nvPr/>
        </p:nvSpPr>
        <p:spPr>
          <a:xfrm>
            <a:off x="728663" y="5153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7" name="Group 44"/>
          <p:cNvGrpSpPr/>
          <p:nvPr/>
        </p:nvGrpSpPr>
        <p:grpSpPr bwMode="auto">
          <a:xfrm>
            <a:off x="3676650" y="2165985"/>
            <a:ext cx="3230245" cy="3180715"/>
            <a:chOff x="1898" y="1504"/>
            <a:chExt cx="1628" cy="1627"/>
          </a:xfrm>
        </p:grpSpPr>
        <p:sp>
          <p:nvSpPr>
            <p:cNvPr id="8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1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曲轴箱强制通风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0" name="圆角矩形标注 9"/>
          <p:cNvSpPr/>
          <p:nvPr/>
        </p:nvSpPr>
        <p:spPr>
          <a:xfrm>
            <a:off x="7456805" y="981710"/>
            <a:ext cx="4152265" cy="2707640"/>
          </a:xfrm>
          <a:prstGeom prst="wedgeRoundRectCallout">
            <a:avLst>
              <a:gd name="adj1" fmla="val -66745"/>
              <a:gd name="adj2" fmla="val 3051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利用发动机进气管道的真空度，在适当的时候将曲轴箱内的气体吸入发动机进气管内，进入气缸再燃烧，以保护环境。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1"/>
          <p:cNvSpPr/>
          <p:nvPr/>
        </p:nvSpPr>
        <p:spPr>
          <a:xfrm>
            <a:off x="728663" y="5153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80247" name="图片 3481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8640" y="1860550"/>
            <a:ext cx="9110980" cy="3458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500370" y="2109470"/>
            <a:ext cx="948690" cy="45275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4440555" y="2324100"/>
            <a:ext cx="887730" cy="3302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7197090" y="2654300"/>
            <a:ext cx="948690" cy="45275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8832850" y="2562225"/>
            <a:ext cx="948690" cy="45275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424555" y="3689350"/>
            <a:ext cx="1397000" cy="142748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" grpId="0" bldLvl="0" animBg="1"/>
      <p:bldP spid="6" grpId="0" bldLvl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1"/>
          <p:cNvSpPr/>
          <p:nvPr/>
        </p:nvSpPr>
        <p:spPr>
          <a:xfrm>
            <a:off x="728663" y="5153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80247" name="图片 348184"/>
          <p:cNvPicPr>
            <a:picLocks noChangeAspect="1"/>
          </p:cNvPicPr>
          <p:nvPr/>
        </p:nvPicPr>
        <p:blipFill>
          <a:blip r:embed="rId1"/>
          <a:srcRect r="48021"/>
          <a:stretch>
            <a:fillRect/>
          </a:stretch>
        </p:blipFill>
        <p:spPr>
          <a:xfrm>
            <a:off x="1818640" y="1860550"/>
            <a:ext cx="4735830" cy="3458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椭圆 11"/>
          <p:cNvSpPr/>
          <p:nvPr/>
        </p:nvSpPr>
        <p:spPr>
          <a:xfrm>
            <a:off x="3424555" y="3689350"/>
            <a:ext cx="1397000" cy="142748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1271" name="图片 349210"/>
          <p:cNvPicPr>
            <a:picLocks noChangeAspect="1"/>
          </p:cNvPicPr>
          <p:nvPr/>
        </p:nvPicPr>
        <p:blipFill>
          <a:blip r:embed="rId2"/>
          <a:srcRect r="54992" b="55270"/>
          <a:stretch>
            <a:fillRect/>
          </a:stretch>
        </p:blipFill>
        <p:spPr>
          <a:xfrm>
            <a:off x="7152640" y="1423670"/>
            <a:ext cx="3293110" cy="2265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标注 7"/>
          <p:cNvSpPr/>
          <p:nvPr/>
        </p:nvSpPr>
        <p:spPr>
          <a:xfrm>
            <a:off x="7451725" y="4108450"/>
            <a:ext cx="3629660" cy="1662430"/>
          </a:xfrm>
          <a:prstGeom prst="wedgeRoundRectCallout">
            <a:avLst>
              <a:gd name="adj1" fmla="val -32560"/>
              <a:gd name="adj2" fmla="val -9612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开闭及开启程度决定了窜气被吸入进气歧管参加燃烧的数量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1042 0.259537 L 0.000000 0.000000 " pathEditMode="relative" ptsTypes="">
                                      <p:cBhvr>
                                        <p:cTn id="9" dur="2000" fill="hold"/>
                                        <p:tgtEl>
                                          <p:spTgt spid="181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3492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270" y="1460500"/>
            <a:ext cx="5387975" cy="3729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1"/>
          <p:cNvSpPr/>
          <p:nvPr/>
        </p:nvSpPr>
        <p:spPr>
          <a:xfrm>
            <a:off x="728663" y="5153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13995" y="2714625"/>
            <a:ext cx="2755265" cy="1663700"/>
          </a:xfrm>
          <a:prstGeom prst="wedgeRoundRectCallout">
            <a:avLst>
              <a:gd name="adj1" fmla="val 70696"/>
              <a:gd name="adj2" fmla="val -6045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锥形阀在弹簧作用下紧贴阀座，关闭曲轴箱与进气歧管的通路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3492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270" y="1460500"/>
            <a:ext cx="5387975" cy="3729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1"/>
          <p:cNvSpPr/>
          <p:nvPr/>
        </p:nvSpPr>
        <p:spPr>
          <a:xfrm>
            <a:off x="728663" y="5153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8696960" y="2597150"/>
            <a:ext cx="2755265" cy="2464435"/>
          </a:xfrm>
          <a:prstGeom prst="wedgeRoundRectCallout">
            <a:avLst>
              <a:gd name="adj1" fmla="val -81643"/>
              <a:gd name="adj2" fmla="val -4354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锥形阀吸向右端，阀与阀体之间只有很小的缝隙，被吸入进气歧管的窜气较少甚至没有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8035" y="3177540"/>
            <a:ext cx="6389370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易挥发的液体，常温下燃油箱经常充满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蒸气</a:t>
            </a:r>
            <a:endParaRPr lang="en-US"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28663" y="592138"/>
            <a:ext cx="74168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燃油蒸发排放控制系统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EVAP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23720" y="3177540"/>
            <a:ext cx="13512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汽油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8" grpId="0"/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3492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270" y="1460500"/>
            <a:ext cx="5387975" cy="3729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1"/>
          <p:cNvSpPr/>
          <p:nvPr/>
        </p:nvSpPr>
        <p:spPr>
          <a:xfrm>
            <a:off x="728663" y="5153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21005" y="3561080"/>
            <a:ext cx="2844165" cy="2583180"/>
          </a:xfrm>
          <a:prstGeom prst="wedgeRoundRectCallout">
            <a:avLst>
              <a:gd name="adj1" fmla="val 67469"/>
              <a:gd name="adj2" fmla="val -2116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进气歧管真空度降低，在弹簧作用下锥形阀与阀体之间的缝隙増大，较多窜气被吸入气缸再燃烧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3492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270" y="1460500"/>
            <a:ext cx="5387975" cy="3729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1"/>
          <p:cNvSpPr/>
          <p:nvPr/>
        </p:nvSpPr>
        <p:spPr>
          <a:xfrm>
            <a:off x="728663" y="5153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8771890" y="3293745"/>
            <a:ext cx="2872105" cy="2583180"/>
          </a:xfrm>
          <a:prstGeom prst="wedgeRoundRectCallout">
            <a:avLst>
              <a:gd name="adj1" fmla="val -75943"/>
              <a:gd name="adj2" fmla="val 523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进气管真空度很小，弹簧将锥形阀全打开，曲轴箱通风量达到最大，保证了曲轴箱内气体的更新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3492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1668145"/>
            <a:ext cx="5087620" cy="3522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1"/>
          <p:cNvSpPr/>
          <p:nvPr/>
        </p:nvSpPr>
        <p:spPr>
          <a:xfrm>
            <a:off x="728663" y="51530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20" y="1564005"/>
            <a:ext cx="4957445" cy="3942080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7748270" y="3437255"/>
            <a:ext cx="2872105" cy="1753235"/>
          </a:xfrm>
          <a:prstGeom prst="wedgeRoundRectCallout">
            <a:avLst>
              <a:gd name="adj1" fmla="val -72308"/>
              <a:gd name="adj2" fmla="val -5402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机械阀体，出现故障时，ECU不会检测到，但会影响到进气管的进气量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1"/>
          <p:cNvSpPr/>
          <p:nvPr/>
        </p:nvSpPr>
        <p:spPr>
          <a:xfrm>
            <a:off x="728663" y="50006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110" y="1457960"/>
            <a:ext cx="4957445" cy="3942080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7449185" y="1564005"/>
            <a:ext cx="3568700" cy="4476750"/>
          </a:xfrm>
          <a:prstGeom prst="wedgeRoundRectCallout">
            <a:avLst>
              <a:gd name="adj1" fmla="val -69412"/>
              <a:gd name="adj2" fmla="val -1592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当有下列故障现象时，应考虑其是否有故障：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◆机油消耗量过大。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◆出现燃油系统调解过稀故障码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◆燃油经济性变差，油耗过高。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◆发动机回火、放炮。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◆发动机怠速不稳。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◆发动机缺火。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1"/>
          <p:cNvSpPr/>
          <p:nvPr/>
        </p:nvSpPr>
        <p:spPr>
          <a:xfrm>
            <a:off x="728663" y="50006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110" y="1457960"/>
            <a:ext cx="4957445" cy="3942080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6929755" y="2518410"/>
            <a:ext cx="3568700" cy="1659890"/>
          </a:xfrm>
          <a:prstGeom prst="wedgeRoundRectCallout">
            <a:avLst>
              <a:gd name="adj1" fmla="val -69412"/>
              <a:gd name="adj2" fmla="val -1592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容易堵塞，需定期清理。每10000km保养时应检查PCV阀通风情况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1"/>
          <p:cNvSpPr/>
          <p:nvPr/>
        </p:nvSpPr>
        <p:spPr>
          <a:xfrm>
            <a:off x="728663" y="50006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110" y="1457960"/>
            <a:ext cx="4957445" cy="3942080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5283200" y="4030980"/>
            <a:ext cx="4013835" cy="2163445"/>
          </a:xfrm>
          <a:prstGeom prst="wedgeRoundRectCallout">
            <a:avLst>
              <a:gd name="adj1" fmla="val -38751"/>
              <a:gd name="adj2" fmla="val -8172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如果PCV阀堵塞，可造成怠速不稳、怠速易熄火、机油泄漏、机油进入空气滤清器等故障现象。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7486015" y="1237615"/>
            <a:ext cx="3568700" cy="2000250"/>
          </a:xfrm>
          <a:prstGeom prst="wedgeRoundRectCallout">
            <a:avLst>
              <a:gd name="adj1" fmla="val -69412"/>
              <a:gd name="adj2" fmla="val -1592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如果PCV阀或软管漏气，可造成发动机怠速不稳、怠速熄火、怠速过高等情况。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1"/>
          <p:cNvSpPr/>
          <p:nvPr/>
        </p:nvSpPr>
        <p:spPr>
          <a:xfrm>
            <a:off x="728663" y="50006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曲轴箱强制通风系统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PCV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110" y="1457960"/>
            <a:ext cx="4957445" cy="3942080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6917055" y="1013460"/>
            <a:ext cx="4999990" cy="2979420"/>
          </a:xfrm>
          <a:prstGeom prst="wedgeRoundRectCallout">
            <a:avLst>
              <a:gd name="adj1" fmla="val -62179"/>
              <a:gd name="adj2" fmla="val -108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检查方法如下：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200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(1)</a:t>
            </a: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断开真空软管与燃油压力调节器与PCV阀连接，拆卸PCV阀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200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(2)</a:t>
            </a: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将PCV阀连在软管上，使发动机怠速运转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200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(3)</a:t>
            </a: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将手指放在PCV阀端，检查是否有真空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4786630" y="4574540"/>
            <a:ext cx="4989830" cy="1478280"/>
          </a:xfrm>
          <a:prstGeom prst="wedgeRoundRectCallout">
            <a:avLst>
              <a:gd name="adj1" fmla="val -59302"/>
              <a:gd name="adj2" fmla="val -8518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若PCV阀处无真空，检查软管、歧管口或PCV阀有无堵塞。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2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如有，更换或清洁软管、PCV阀。</a:t>
            </a:r>
            <a:endParaRPr lang="zh-CN" altLang="en-US" sz="22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小结</a:t>
              </a:r>
              <a:endParaRPr kumimoji="0" lang="zh-CN" altLang="en-US" sz="36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381250" y="315214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21480" y="1222375"/>
            <a:ext cx="70288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EVAP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活性炭罐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吸附蒸发的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燃油蒸汽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，并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送入气缸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参加燃烧，ECU根据发动机工况，控制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炭罐电磁阀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的开度，从而控制导入气缸参加燃烧的汽油蒸汽的量。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743903" y="48482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1480" y="3787140"/>
            <a:ext cx="70288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PCV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利用进气管道的真空度，将曲轴箱内的窜气吸入进气管内，进入气缸再燃烧。PCV阀是靠真空度控制的机械阀体。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2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567555" y="2519045"/>
            <a:ext cx="6604635" cy="2129389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47"/>
              <a:ext cx="9533" cy="1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70000"/>
                </a:lnSpc>
              </a:pP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将燃油蒸气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引入气缸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参加燃烧并防止挥发到大气中，同时，根据发动机工况，控制导入气缸参加燃烧的汽油蒸气量。</a:t>
              </a:r>
              <a:endParaRPr lang="zh-CN" altLang="zh-CN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28663" y="592138"/>
            <a:ext cx="74168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燃油蒸发排放控制系统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EVAP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2295" name="图片 350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518285"/>
            <a:ext cx="6793230" cy="4583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28663" y="592138"/>
            <a:ext cx="74168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燃油蒸发排放控制系统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EVAP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194810" y="3569970"/>
            <a:ext cx="366395" cy="48006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4747895" y="2994660"/>
            <a:ext cx="1102995" cy="3568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074035" y="1996440"/>
            <a:ext cx="1120775" cy="4032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2295" name="图片 350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329690"/>
            <a:ext cx="6793230" cy="4583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28663" y="592138"/>
            <a:ext cx="74168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燃油蒸发排放控制系统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EVAP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7971790" y="3141345"/>
            <a:ext cx="2329180" cy="1440815"/>
          </a:xfrm>
          <a:prstGeom prst="wedgeRoundRectCallout">
            <a:avLst>
              <a:gd name="adj1" fmla="val -202208"/>
              <a:gd name="adj2" fmla="val 2122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吸收从燃油箱内蒸发的燃油蒸气HC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4" name="圆角矩形标注 34823"/>
          <p:cNvSpPr/>
          <p:nvPr/>
        </p:nvSpPr>
        <p:spPr>
          <a:xfrm>
            <a:off x="1076960" y="5648960"/>
            <a:ext cx="1852930" cy="575945"/>
          </a:xfrm>
          <a:prstGeom prst="wedgeRoundRectCallout">
            <a:avLst>
              <a:gd name="adj1" fmla="val 88519"/>
              <a:gd name="adj2" fmla="val -247794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/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连接燃油箱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460500" y="3141345"/>
            <a:ext cx="1469390" cy="575945"/>
          </a:xfrm>
          <a:prstGeom prst="wedgeRoundRectCallout">
            <a:avLst>
              <a:gd name="adj1" fmla="val 110075"/>
              <a:gd name="adj2" fmla="val 40187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/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进气管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269230" y="5648960"/>
            <a:ext cx="2876550" cy="836295"/>
          </a:xfrm>
          <a:prstGeom prst="wedgeRoundRectCallout">
            <a:avLst>
              <a:gd name="adj1" fmla="val -89602"/>
              <a:gd name="adj2" fmla="val -179916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通过单向阀与外部大气接通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4824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2295" name="图片 350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329690"/>
            <a:ext cx="6793230" cy="4583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28663" y="592138"/>
            <a:ext cx="74168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燃油蒸发排放控制系统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EVAP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7971790" y="3141345"/>
            <a:ext cx="3680460" cy="1931670"/>
          </a:xfrm>
          <a:prstGeom prst="wedgeRoundRectCallout">
            <a:avLst>
              <a:gd name="adj1" fmla="val -134213"/>
              <a:gd name="adj2" fmla="val -4776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控制通往进气歧管的通道，改变排放控制阀的开度，从而控制吸入进气管的汽油蒸气量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076960" y="3141345"/>
            <a:ext cx="1852930" cy="575945"/>
          </a:xfrm>
          <a:prstGeom prst="wedgeRoundRectCallout">
            <a:avLst>
              <a:gd name="adj1" fmla="val 126662"/>
              <a:gd name="adj2" fmla="val -39856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由ECU控制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2295" name="图片 350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329690"/>
            <a:ext cx="6793230" cy="4583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28663" y="592138"/>
            <a:ext cx="74168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燃油蒸发排放控制系统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EVAP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71805" y="2809240"/>
            <a:ext cx="2068195" cy="1624330"/>
          </a:xfrm>
          <a:prstGeom prst="wedgeRoundRectCallout">
            <a:avLst>
              <a:gd name="adj1" fmla="val 82330"/>
              <a:gd name="adj2" fmla="val -5555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根据控制电磁阀的</a:t>
            </a:r>
            <a:r>
              <a:rPr lang="zh-CN" altLang="en-US" sz="2400" b="1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开关占空比</a:t>
            </a:r>
            <a:endParaRPr lang="zh-CN" altLang="en-US" sz="2400" b="1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609840" y="3585210"/>
            <a:ext cx="3970020" cy="2327910"/>
          </a:xfrm>
          <a:prstGeom prst="wedgeRoundRectCallout">
            <a:avLst>
              <a:gd name="adj1" fmla="val -143314"/>
              <a:gd name="adj2" fmla="val -82105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参考的传感器信号一般有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转速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信号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负荷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信号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信号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怠速识别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信号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空然比反馈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信号</a:t>
            </a:r>
            <a:endParaRPr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2295" name="图片 350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329690"/>
            <a:ext cx="6793230" cy="4583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28663" y="592138"/>
            <a:ext cx="74168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燃油蒸发排放控制系统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EVAP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033905" y="3408045"/>
            <a:ext cx="1023620" cy="642620"/>
          </a:xfrm>
          <a:prstGeom prst="wedgeRoundRectCallout">
            <a:avLst>
              <a:gd name="adj1" fmla="val 176799"/>
              <a:gd name="adj2" fmla="val -8181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en-US" altLang="zh-CN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关闭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749415" y="5021580"/>
            <a:ext cx="2511425" cy="1330960"/>
          </a:xfrm>
          <a:prstGeom prst="wedgeRoundRectCallout">
            <a:avLst>
              <a:gd name="adj1" fmla="val -142313"/>
              <a:gd name="adj2" fmla="val -96898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燃油蒸气暂时储存在活性炭罐内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340" y="1649095"/>
            <a:ext cx="23628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停机、启动、暖机以及怠速时：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2295" name="图片 350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329690"/>
            <a:ext cx="6793230" cy="4583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28663" y="592138"/>
            <a:ext cx="74168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燃油蒸发排放控制系统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EVAP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033905" y="3408045"/>
            <a:ext cx="1023620" cy="642620"/>
          </a:xfrm>
          <a:prstGeom prst="wedgeRoundRectCallout">
            <a:avLst>
              <a:gd name="adj1" fmla="val 176799"/>
              <a:gd name="adj2" fmla="val -8181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en-US" altLang="zh-CN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开启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486650" y="4291330"/>
            <a:ext cx="3109595" cy="1621790"/>
          </a:xfrm>
          <a:prstGeom prst="wedgeRoundRectCallout">
            <a:avLst>
              <a:gd name="adj1" fmla="val -149734"/>
              <a:gd name="adj2" fmla="val -52427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储存在炭罐内的燃油蒸气被外界空气吹入发动机燃烧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340" y="1649095"/>
            <a:ext cx="23628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正常温度下中、高速运转时：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1565</Words>
  <Application>WPS 演示</Application>
  <PresentationFormat>宽屏</PresentationFormat>
  <Paragraphs>184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华文琥珀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109</cp:revision>
  <dcterms:created xsi:type="dcterms:W3CDTF">2018-12-17T02:56:00Z</dcterms:created>
  <dcterms:modified xsi:type="dcterms:W3CDTF">2025-01-08T07:31:26Z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20EDA17104084D22859813C790F48A9C_12</vt:lpwstr>
  </property>
</Properties>
</file>